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8" r:id="rId3"/>
    <p:sldId id="257" r:id="rId4"/>
    <p:sldId id="260" r:id="rId5"/>
    <p:sldId id="258" r:id="rId6"/>
    <p:sldId id="263" r:id="rId7"/>
    <p:sldId id="271" r:id="rId8"/>
    <p:sldId id="269" r:id="rId9"/>
    <p:sldId id="265" r:id="rId10"/>
    <p:sldId id="270" r:id="rId11"/>
    <p:sldId id="266" r:id="rId12"/>
    <p:sldId id="267" r:id="rId13"/>
    <p:sldId id="262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78"/>
    <p:restoredTop sz="94683"/>
  </p:normalViewPr>
  <p:slideViewPr>
    <p:cSldViewPr snapToGrid="0" snapToObjects="1">
      <p:cViewPr varScale="1">
        <p:scale>
          <a:sx n="112" d="100"/>
          <a:sy n="112" d="100"/>
        </p:scale>
        <p:origin x="20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CCD92E-D314-4FBE-94F3-48CF8223E0E8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6F12458B-FF23-4BC1-A692-99187D0F742A}">
      <dgm:prSet/>
      <dgm:spPr/>
      <dgm:t>
        <a:bodyPr/>
        <a:lstStyle/>
        <a:p>
          <a:r>
            <a:rPr lang="en-US"/>
            <a:t>Connect real time geospatial data (collected with GPS devices) to OSMnx street network nodes for performing network analytics</a:t>
          </a:r>
        </a:p>
      </dgm:t>
    </dgm:pt>
    <dgm:pt modelId="{7D5B8675-31A3-46E4-806B-C076ED45F171}" type="parTrans" cxnId="{3AD81EA9-6D0A-49E1-B0F6-F8E2B0F80EE2}">
      <dgm:prSet/>
      <dgm:spPr/>
      <dgm:t>
        <a:bodyPr/>
        <a:lstStyle/>
        <a:p>
          <a:endParaRPr lang="en-US"/>
        </a:p>
      </dgm:t>
    </dgm:pt>
    <dgm:pt modelId="{455F3C4D-AD5D-4507-AB3A-2CAF0D3E3B04}" type="sibTrans" cxnId="{3AD81EA9-6D0A-49E1-B0F6-F8E2B0F80EE2}">
      <dgm:prSet/>
      <dgm:spPr/>
      <dgm:t>
        <a:bodyPr/>
        <a:lstStyle/>
        <a:p>
          <a:endParaRPr lang="en-US"/>
        </a:p>
      </dgm:t>
    </dgm:pt>
    <dgm:pt modelId="{58507344-99B0-4782-A17C-4897F1DAA2B2}">
      <dgm:prSet/>
      <dgm:spPr/>
      <dgm:t>
        <a:bodyPr/>
        <a:lstStyle/>
        <a:p>
          <a:r>
            <a:rPr lang="en-US"/>
            <a:t>Accepts common data formats: CSV, JSON</a:t>
          </a:r>
        </a:p>
      </dgm:t>
    </dgm:pt>
    <dgm:pt modelId="{9A20FF22-A624-4EF0-A4BE-76023E9347E4}" type="parTrans" cxnId="{A63D42EE-8453-4149-A167-F50F2B4551FE}">
      <dgm:prSet/>
      <dgm:spPr/>
      <dgm:t>
        <a:bodyPr/>
        <a:lstStyle/>
        <a:p>
          <a:endParaRPr lang="en-US"/>
        </a:p>
      </dgm:t>
    </dgm:pt>
    <dgm:pt modelId="{F48232C0-1580-46B1-BD25-97CEDFAA52AE}" type="sibTrans" cxnId="{A63D42EE-8453-4149-A167-F50F2B4551FE}">
      <dgm:prSet/>
      <dgm:spPr/>
      <dgm:t>
        <a:bodyPr/>
        <a:lstStyle/>
        <a:p>
          <a:endParaRPr lang="en-US"/>
        </a:p>
      </dgm:t>
    </dgm:pt>
    <dgm:pt modelId="{6494B65F-7094-4D89-BADB-128727A83608}">
      <dgm:prSet/>
      <dgm:spPr/>
      <dgm:t>
        <a:bodyPr/>
        <a:lstStyle/>
        <a:p>
          <a:r>
            <a:rPr lang="en-US"/>
            <a:t>Provides street network graph in GraphML format for analysis in other graph analytics software packages</a:t>
          </a:r>
        </a:p>
      </dgm:t>
    </dgm:pt>
    <dgm:pt modelId="{9558F047-7ED0-4FF0-AC3C-E597616EECF5}" type="parTrans" cxnId="{8F14AB45-5093-415F-A62A-B59BB6782618}">
      <dgm:prSet/>
      <dgm:spPr/>
      <dgm:t>
        <a:bodyPr/>
        <a:lstStyle/>
        <a:p>
          <a:endParaRPr lang="en-US"/>
        </a:p>
      </dgm:t>
    </dgm:pt>
    <dgm:pt modelId="{A3921A80-D268-4420-8E7B-4DB20AFD5BF8}" type="sibTrans" cxnId="{8F14AB45-5093-415F-A62A-B59BB6782618}">
      <dgm:prSet/>
      <dgm:spPr/>
      <dgm:t>
        <a:bodyPr/>
        <a:lstStyle/>
        <a:p>
          <a:endParaRPr lang="en-US"/>
        </a:p>
      </dgm:t>
    </dgm:pt>
    <dgm:pt modelId="{C0941DD0-A84D-4AAA-966F-927ACBE1F32C}">
      <dgm:prSet/>
      <dgm:spPr/>
      <dgm:t>
        <a:bodyPr/>
        <a:lstStyle/>
        <a:p>
          <a:r>
            <a:rPr lang="en-US"/>
            <a:t>Makes osmnx available for use in other programming languages that can access APIs</a:t>
          </a:r>
        </a:p>
      </dgm:t>
    </dgm:pt>
    <dgm:pt modelId="{C3B9EB2C-14EA-4A81-B738-77624C19AED6}" type="parTrans" cxnId="{7052B3CE-AB55-4BAC-8467-8C2DFCFDD2A8}">
      <dgm:prSet/>
      <dgm:spPr/>
      <dgm:t>
        <a:bodyPr/>
        <a:lstStyle/>
        <a:p>
          <a:endParaRPr lang="en-US"/>
        </a:p>
      </dgm:t>
    </dgm:pt>
    <dgm:pt modelId="{09D308A8-68BE-4F18-A425-CEE609ABC424}" type="sibTrans" cxnId="{7052B3CE-AB55-4BAC-8467-8C2DFCFDD2A8}">
      <dgm:prSet/>
      <dgm:spPr/>
      <dgm:t>
        <a:bodyPr/>
        <a:lstStyle/>
        <a:p>
          <a:endParaRPr lang="en-US"/>
        </a:p>
      </dgm:t>
    </dgm:pt>
    <dgm:pt modelId="{DE9C3810-816E-F34D-8E87-F103CB028E14}" type="pres">
      <dgm:prSet presAssocID="{46CCD92E-D314-4FBE-94F3-48CF8223E0E8}" presName="vert0" presStyleCnt="0">
        <dgm:presLayoutVars>
          <dgm:dir/>
          <dgm:animOne val="branch"/>
          <dgm:animLvl val="lvl"/>
        </dgm:presLayoutVars>
      </dgm:prSet>
      <dgm:spPr/>
    </dgm:pt>
    <dgm:pt modelId="{9DA3B6A7-F733-7042-8D16-C502D369E1BF}" type="pres">
      <dgm:prSet presAssocID="{6F12458B-FF23-4BC1-A692-99187D0F742A}" presName="thickLine" presStyleLbl="alignNode1" presStyleIdx="0" presStyleCnt="4"/>
      <dgm:spPr/>
    </dgm:pt>
    <dgm:pt modelId="{130ECAB9-C80F-DE4F-94D3-EE65F5A347DF}" type="pres">
      <dgm:prSet presAssocID="{6F12458B-FF23-4BC1-A692-99187D0F742A}" presName="horz1" presStyleCnt="0"/>
      <dgm:spPr/>
    </dgm:pt>
    <dgm:pt modelId="{681B9D93-8C10-A44A-B467-C1FB54E29C23}" type="pres">
      <dgm:prSet presAssocID="{6F12458B-FF23-4BC1-A692-99187D0F742A}" presName="tx1" presStyleLbl="revTx" presStyleIdx="0" presStyleCnt="4"/>
      <dgm:spPr/>
    </dgm:pt>
    <dgm:pt modelId="{BCE946E5-92E0-AB4B-AADB-197E49101044}" type="pres">
      <dgm:prSet presAssocID="{6F12458B-FF23-4BC1-A692-99187D0F742A}" presName="vert1" presStyleCnt="0"/>
      <dgm:spPr/>
    </dgm:pt>
    <dgm:pt modelId="{03F66172-8FD2-FA40-B0A6-2BBEE15283A9}" type="pres">
      <dgm:prSet presAssocID="{58507344-99B0-4782-A17C-4897F1DAA2B2}" presName="thickLine" presStyleLbl="alignNode1" presStyleIdx="1" presStyleCnt="4"/>
      <dgm:spPr/>
    </dgm:pt>
    <dgm:pt modelId="{2EF7954E-C319-234F-9F1C-CA4A09F3B5F3}" type="pres">
      <dgm:prSet presAssocID="{58507344-99B0-4782-A17C-4897F1DAA2B2}" presName="horz1" presStyleCnt="0"/>
      <dgm:spPr/>
    </dgm:pt>
    <dgm:pt modelId="{8269965C-E4FF-1B43-990F-7C9F7711FE2A}" type="pres">
      <dgm:prSet presAssocID="{58507344-99B0-4782-A17C-4897F1DAA2B2}" presName="tx1" presStyleLbl="revTx" presStyleIdx="1" presStyleCnt="4"/>
      <dgm:spPr/>
    </dgm:pt>
    <dgm:pt modelId="{D9CC4CFC-B493-7145-8CD3-A9305F7324D9}" type="pres">
      <dgm:prSet presAssocID="{58507344-99B0-4782-A17C-4897F1DAA2B2}" presName="vert1" presStyleCnt="0"/>
      <dgm:spPr/>
    </dgm:pt>
    <dgm:pt modelId="{E1CA0541-BE70-6341-BD51-61733CE279A7}" type="pres">
      <dgm:prSet presAssocID="{6494B65F-7094-4D89-BADB-128727A83608}" presName="thickLine" presStyleLbl="alignNode1" presStyleIdx="2" presStyleCnt="4"/>
      <dgm:spPr/>
    </dgm:pt>
    <dgm:pt modelId="{43ABEB6C-C0F8-8F4D-ADDC-1CF0E211976F}" type="pres">
      <dgm:prSet presAssocID="{6494B65F-7094-4D89-BADB-128727A83608}" presName="horz1" presStyleCnt="0"/>
      <dgm:spPr/>
    </dgm:pt>
    <dgm:pt modelId="{595A0948-3332-7C41-9449-6DA69FA795DD}" type="pres">
      <dgm:prSet presAssocID="{6494B65F-7094-4D89-BADB-128727A83608}" presName="tx1" presStyleLbl="revTx" presStyleIdx="2" presStyleCnt="4"/>
      <dgm:spPr/>
    </dgm:pt>
    <dgm:pt modelId="{360E7322-882E-2243-AC71-0EBD786B00CA}" type="pres">
      <dgm:prSet presAssocID="{6494B65F-7094-4D89-BADB-128727A83608}" presName="vert1" presStyleCnt="0"/>
      <dgm:spPr/>
    </dgm:pt>
    <dgm:pt modelId="{EA782F6A-F0D8-C740-AAE9-7326A68165E0}" type="pres">
      <dgm:prSet presAssocID="{C0941DD0-A84D-4AAA-966F-927ACBE1F32C}" presName="thickLine" presStyleLbl="alignNode1" presStyleIdx="3" presStyleCnt="4"/>
      <dgm:spPr/>
    </dgm:pt>
    <dgm:pt modelId="{F20069A5-F4E2-6445-A665-7108736C20B0}" type="pres">
      <dgm:prSet presAssocID="{C0941DD0-A84D-4AAA-966F-927ACBE1F32C}" presName="horz1" presStyleCnt="0"/>
      <dgm:spPr/>
    </dgm:pt>
    <dgm:pt modelId="{9615FD86-60EB-B047-B190-FA06FBA12FA4}" type="pres">
      <dgm:prSet presAssocID="{C0941DD0-A84D-4AAA-966F-927ACBE1F32C}" presName="tx1" presStyleLbl="revTx" presStyleIdx="3" presStyleCnt="4"/>
      <dgm:spPr/>
    </dgm:pt>
    <dgm:pt modelId="{5E232284-4EFD-1B40-9846-69092637A367}" type="pres">
      <dgm:prSet presAssocID="{C0941DD0-A84D-4AAA-966F-927ACBE1F32C}" presName="vert1" presStyleCnt="0"/>
      <dgm:spPr/>
    </dgm:pt>
  </dgm:ptLst>
  <dgm:cxnLst>
    <dgm:cxn modelId="{C186810E-667F-0A4F-A658-19E8F6DE8517}" type="presOf" srcId="{6494B65F-7094-4D89-BADB-128727A83608}" destId="{595A0948-3332-7C41-9449-6DA69FA795DD}" srcOrd="0" destOrd="0" presId="urn:microsoft.com/office/officeart/2008/layout/LinedList"/>
    <dgm:cxn modelId="{4ED85E2D-D0C5-9C4B-8538-3EE8B5F43914}" type="presOf" srcId="{46CCD92E-D314-4FBE-94F3-48CF8223E0E8}" destId="{DE9C3810-816E-F34D-8E87-F103CB028E14}" srcOrd="0" destOrd="0" presId="urn:microsoft.com/office/officeart/2008/layout/LinedList"/>
    <dgm:cxn modelId="{8F14AB45-5093-415F-A62A-B59BB6782618}" srcId="{46CCD92E-D314-4FBE-94F3-48CF8223E0E8}" destId="{6494B65F-7094-4D89-BADB-128727A83608}" srcOrd="2" destOrd="0" parTransId="{9558F047-7ED0-4FF0-AC3C-E597616EECF5}" sibTransId="{A3921A80-D268-4420-8E7B-4DB20AFD5BF8}"/>
    <dgm:cxn modelId="{0181DF93-5E45-7646-B719-A35C872B5614}" type="presOf" srcId="{58507344-99B0-4782-A17C-4897F1DAA2B2}" destId="{8269965C-E4FF-1B43-990F-7C9F7711FE2A}" srcOrd="0" destOrd="0" presId="urn:microsoft.com/office/officeart/2008/layout/LinedList"/>
    <dgm:cxn modelId="{3AD81EA9-6D0A-49E1-B0F6-F8E2B0F80EE2}" srcId="{46CCD92E-D314-4FBE-94F3-48CF8223E0E8}" destId="{6F12458B-FF23-4BC1-A692-99187D0F742A}" srcOrd="0" destOrd="0" parTransId="{7D5B8675-31A3-46E4-806B-C076ED45F171}" sibTransId="{455F3C4D-AD5D-4507-AB3A-2CAF0D3E3B04}"/>
    <dgm:cxn modelId="{329B71AA-CF69-214A-962C-D0C9F023F919}" type="presOf" srcId="{C0941DD0-A84D-4AAA-966F-927ACBE1F32C}" destId="{9615FD86-60EB-B047-B190-FA06FBA12FA4}" srcOrd="0" destOrd="0" presId="urn:microsoft.com/office/officeart/2008/layout/LinedList"/>
    <dgm:cxn modelId="{7052B3CE-AB55-4BAC-8467-8C2DFCFDD2A8}" srcId="{46CCD92E-D314-4FBE-94F3-48CF8223E0E8}" destId="{C0941DD0-A84D-4AAA-966F-927ACBE1F32C}" srcOrd="3" destOrd="0" parTransId="{C3B9EB2C-14EA-4A81-B738-77624C19AED6}" sibTransId="{09D308A8-68BE-4F18-A425-CEE609ABC424}"/>
    <dgm:cxn modelId="{58E5F0D9-431D-5A4E-B5E9-84183EA5DF92}" type="presOf" srcId="{6F12458B-FF23-4BC1-A692-99187D0F742A}" destId="{681B9D93-8C10-A44A-B467-C1FB54E29C23}" srcOrd="0" destOrd="0" presId="urn:microsoft.com/office/officeart/2008/layout/LinedList"/>
    <dgm:cxn modelId="{A63D42EE-8453-4149-A167-F50F2B4551FE}" srcId="{46CCD92E-D314-4FBE-94F3-48CF8223E0E8}" destId="{58507344-99B0-4782-A17C-4897F1DAA2B2}" srcOrd="1" destOrd="0" parTransId="{9A20FF22-A624-4EF0-A4BE-76023E9347E4}" sibTransId="{F48232C0-1580-46B1-BD25-97CEDFAA52AE}"/>
    <dgm:cxn modelId="{BBC36B27-6299-AE4A-8D77-3533AF9D72F0}" type="presParOf" srcId="{DE9C3810-816E-F34D-8E87-F103CB028E14}" destId="{9DA3B6A7-F733-7042-8D16-C502D369E1BF}" srcOrd="0" destOrd="0" presId="urn:microsoft.com/office/officeart/2008/layout/LinedList"/>
    <dgm:cxn modelId="{A2F4A107-C100-0148-B876-9E706C1D5A6B}" type="presParOf" srcId="{DE9C3810-816E-F34D-8E87-F103CB028E14}" destId="{130ECAB9-C80F-DE4F-94D3-EE65F5A347DF}" srcOrd="1" destOrd="0" presId="urn:microsoft.com/office/officeart/2008/layout/LinedList"/>
    <dgm:cxn modelId="{F7B62665-298F-D549-9998-68789837A74C}" type="presParOf" srcId="{130ECAB9-C80F-DE4F-94D3-EE65F5A347DF}" destId="{681B9D93-8C10-A44A-B467-C1FB54E29C23}" srcOrd="0" destOrd="0" presId="urn:microsoft.com/office/officeart/2008/layout/LinedList"/>
    <dgm:cxn modelId="{82BA1D8E-BE92-BF48-B682-B348854E1F34}" type="presParOf" srcId="{130ECAB9-C80F-DE4F-94D3-EE65F5A347DF}" destId="{BCE946E5-92E0-AB4B-AADB-197E49101044}" srcOrd="1" destOrd="0" presId="urn:microsoft.com/office/officeart/2008/layout/LinedList"/>
    <dgm:cxn modelId="{418ECC46-453B-1A44-9611-04C531A50A65}" type="presParOf" srcId="{DE9C3810-816E-F34D-8E87-F103CB028E14}" destId="{03F66172-8FD2-FA40-B0A6-2BBEE15283A9}" srcOrd="2" destOrd="0" presId="urn:microsoft.com/office/officeart/2008/layout/LinedList"/>
    <dgm:cxn modelId="{EF0AA83B-2E4F-814B-8AF6-9DB0E55477AC}" type="presParOf" srcId="{DE9C3810-816E-F34D-8E87-F103CB028E14}" destId="{2EF7954E-C319-234F-9F1C-CA4A09F3B5F3}" srcOrd="3" destOrd="0" presId="urn:microsoft.com/office/officeart/2008/layout/LinedList"/>
    <dgm:cxn modelId="{8D18A2FD-DF80-DA48-8CA4-CF0CEAC1B01B}" type="presParOf" srcId="{2EF7954E-C319-234F-9F1C-CA4A09F3B5F3}" destId="{8269965C-E4FF-1B43-990F-7C9F7711FE2A}" srcOrd="0" destOrd="0" presId="urn:microsoft.com/office/officeart/2008/layout/LinedList"/>
    <dgm:cxn modelId="{AF556FE9-D0DC-6347-BACB-EF8FB3C028A3}" type="presParOf" srcId="{2EF7954E-C319-234F-9F1C-CA4A09F3B5F3}" destId="{D9CC4CFC-B493-7145-8CD3-A9305F7324D9}" srcOrd="1" destOrd="0" presId="urn:microsoft.com/office/officeart/2008/layout/LinedList"/>
    <dgm:cxn modelId="{B7B4974B-D205-E44C-9E41-9335EAD2870D}" type="presParOf" srcId="{DE9C3810-816E-F34D-8E87-F103CB028E14}" destId="{E1CA0541-BE70-6341-BD51-61733CE279A7}" srcOrd="4" destOrd="0" presId="urn:microsoft.com/office/officeart/2008/layout/LinedList"/>
    <dgm:cxn modelId="{DA8D912D-0D0C-F14C-A10C-9380C676023E}" type="presParOf" srcId="{DE9C3810-816E-F34D-8E87-F103CB028E14}" destId="{43ABEB6C-C0F8-8F4D-ADDC-1CF0E211976F}" srcOrd="5" destOrd="0" presId="urn:microsoft.com/office/officeart/2008/layout/LinedList"/>
    <dgm:cxn modelId="{45ED5D56-25E2-2744-8D70-7ABB14F1F228}" type="presParOf" srcId="{43ABEB6C-C0F8-8F4D-ADDC-1CF0E211976F}" destId="{595A0948-3332-7C41-9449-6DA69FA795DD}" srcOrd="0" destOrd="0" presId="urn:microsoft.com/office/officeart/2008/layout/LinedList"/>
    <dgm:cxn modelId="{FD770C21-3706-8A48-8E9F-5EA8D1B0FA74}" type="presParOf" srcId="{43ABEB6C-C0F8-8F4D-ADDC-1CF0E211976F}" destId="{360E7322-882E-2243-AC71-0EBD786B00CA}" srcOrd="1" destOrd="0" presId="urn:microsoft.com/office/officeart/2008/layout/LinedList"/>
    <dgm:cxn modelId="{A1A1EC8D-77C1-BF45-9A25-BB05E52A1348}" type="presParOf" srcId="{DE9C3810-816E-F34D-8E87-F103CB028E14}" destId="{EA782F6A-F0D8-C740-AAE9-7326A68165E0}" srcOrd="6" destOrd="0" presId="urn:microsoft.com/office/officeart/2008/layout/LinedList"/>
    <dgm:cxn modelId="{8D594B48-E639-EA4F-9B5F-2C94BF62D3A0}" type="presParOf" srcId="{DE9C3810-816E-F34D-8E87-F103CB028E14}" destId="{F20069A5-F4E2-6445-A665-7108736C20B0}" srcOrd="7" destOrd="0" presId="urn:microsoft.com/office/officeart/2008/layout/LinedList"/>
    <dgm:cxn modelId="{F5F3642C-6C54-C748-8C63-288E5F692A54}" type="presParOf" srcId="{F20069A5-F4E2-6445-A665-7108736C20B0}" destId="{9615FD86-60EB-B047-B190-FA06FBA12FA4}" srcOrd="0" destOrd="0" presId="urn:microsoft.com/office/officeart/2008/layout/LinedList"/>
    <dgm:cxn modelId="{F3636C85-BDD0-3444-8FC3-5DC97617EAB1}" type="presParOf" srcId="{F20069A5-F4E2-6445-A665-7108736C20B0}" destId="{5E232284-4EFD-1B40-9846-69092637A36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A3B6A7-F733-7042-8D16-C502D369E1BF}">
      <dsp:nvSpPr>
        <dsp:cNvPr id="0" name=""/>
        <dsp:cNvSpPr/>
      </dsp:nvSpPr>
      <dsp:spPr>
        <a:xfrm>
          <a:off x="0" y="0"/>
          <a:ext cx="10119359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1B9D93-8C10-A44A-B467-C1FB54E29C23}">
      <dsp:nvSpPr>
        <dsp:cNvPr id="0" name=""/>
        <dsp:cNvSpPr/>
      </dsp:nvSpPr>
      <dsp:spPr>
        <a:xfrm>
          <a:off x="0" y="0"/>
          <a:ext cx="10119359" cy="7828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Connect real time geospatial data (collected with GPS devices) to OSMnx street network nodes for performing network analytics</a:t>
          </a:r>
        </a:p>
      </dsp:txBody>
      <dsp:txXfrm>
        <a:off x="0" y="0"/>
        <a:ext cx="10119359" cy="782841"/>
      </dsp:txXfrm>
    </dsp:sp>
    <dsp:sp modelId="{03F66172-8FD2-FA40-B0A6-2BBEE15283A9}">
      <dsp:nvSpPr>
        <dsp:cNvPr id="0" name=""/>
        <dsp:cNvSpPr/>
      </dsp:nvSpPr>
      <dsp:spPr>
        <a:xfrm>
          <a:off x="0" y="782840"/>
          <a:ext cx="10119359" cy="0"/>
        </a:xfrm>
        <a:prstGeom prst="lin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69965C-E4FF-1B43-990F-7C9F7711FE2A}">
      <dsp:nvSpPr>
        <dsp:cNvPr id="0" name=""/>
        <dsp:cNvSpPr/>
      </dsp:nvSpPr>
      <dsp:spPr>
        <a:xfrm>
          <a:off x="0" y="782841"/>
          <a:ext cx="10119359" cy="7828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Accepts common data formats: CSV, JSON</a:t>
          </a:r>
        </a:p>
      </dsp:txBody>
      <dsp:txXfrm>
        <a:off x="0" y="782841"/>
        <a:ext cx="10119359" cy="782841"/>
      </dsp:txXfrm>
    </dsp:sp>
    <dsp:sp modelId="{E1CA0541-BE70-6341-BD51-61733CE279A7}">
      <dsp:nvSpPr>
        <dsp:cNvPr id="0" name=""/>
        <dsp:cNvSpPr/>
      </dsp:nvSpPr>
      <dsp:spPr>
        <a:xfrm>
          <a:off x="0" y="1565681"/>
          <a:ext cx="10119359" cy="0"/>
        </a:xfrm>
        <a:prstGeom prst="lin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5A0948-3332-7C41-9449-6DA69FA795DD}">
      <dsp:nvSpPr>
        <dsp:cNvPr id="0" name=""/>
        <dsp:cNvSpPr/>
      </dsp:nvSpPr>
      <dsp:spPr>
        <a:xfrm>
          <a:off x="0" y="1565682"/>
          <a:ext cx="10119359" cy="7828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Provides street network graph in GraphML format for analysis in other graph analytics software packages</a:t>
          </a:r>
        </a:p>
      </dsp:txBody>
      <dsp:txXfrm>
        <a:off x="0" y="1565682"/>
        <a:ext cx="10119359" cy="782841"/>
      </dsp:txXfrm>
    </dsp:sp>
    <dsp:sp modelId="{EA782F6A-F0D8-C740-AAE9-7326A68165E0}">
      <dsp:nvSpPr>
        <dsp:cNvPr id="0" name=""/>
        <dsp:cNvSpPr/>
      </dsp:nvSpPr>
      <dsp:spPr>
        <a:xfrm>
          <a:off x="0" y="2348523"/>
          <a:ext cx="10119359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15FD86-60EB-B047-B190-FA06FBA12FA4}">
      <dsp:nvSpPr>
        <dsp:cNvPr id="0" name=""/>
        <dsp:cNvSpPr/>
      </dsp:nvSpPr>
      <dsp:spPr>
        <a:xfrm>
          <a:off x="0" y="2348523"/>
          <a:ext cx="10119359" cy="7828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Makes osmnx available for use in other programming languages that can access APIs</a:t>
          </a:r>
        </a:p>
      </dsp:txBody>
      <dsp:txXfrm>
        <a:off x="0" y="2348523"/>
        <a:ext cx="10119359" cy="7828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jpeg>
</file>

<file path=ppt/media/image2.tiff>
</file>

<file path=ppt/media/image20.tiff>
</file>

<file path=ppt/media/image21.tiff>
</file>

<file path=ppt/media/image3.jpeg>
</file>

<file path=ppt/media/image4.jpe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F260F1-BC5A-3C4C-B305-B3C157CEB0A7}" type="datetimeFigureOut">
              <a:rPr lang="en-US" smtClean="0"/>
              <a:t>10/4/18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892857-6D9B-B44C-B6B7-ED84C2EE7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82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3F04B-2EFF-C745-840A-E7A06E152A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2610E8-8019-1A4B-9E4C-30E1B17DD8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7F50E-2D44-DA4B-BA13-389BC9180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FA851-CF81-5940-A36A-D1E7E8B56D0F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DA258-4A22-1041-8AB7-1C78B13E7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34286-BF1D-3E49-A2C2-D14B3CE03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371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67AE2-D582-254D-9B12-9F17AF39D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F7486D-AE28-6D40-B764-18C3D6F518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486804-103A-D748-8754-47AA5B623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15313-036C-5743-9E87-4C3B2D319816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BD88E7-EADE-BB4D-B614-2380FB3E0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84731-8297-CD41-B655-6FF16B83F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159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4F73F5-FAA3-9645-8BE9-E4124CEA67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7D82DC-C758-2947-99B0-F9E0306C1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A9833-6B14-284B-B1DB-ABB0C9A9F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98B4E-90A6-AC46-BC2C-32DF1F595281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3B4BC-161E-564F-B8AE-8CB90AB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FB75C-06BD-2D4D-B40D-5996F9F57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94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D531D-A38A-DF45-866D-5D41D3E46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AD9B3-82A5-B143-8772-021DB09F0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200A9-6ADF-CE41-8FCB-3B4D1468B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37A50-A9AE-5A4A-960B-A9EBB2EE16FF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7BEE6-FDE9-3142-B5A7-A2C7767EE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A5FE6-CB6A-014B-A831-244247CA7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04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04BE2-3F54-5043-8D68-A1EF72AE4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C2DB6D-E783-F248-84BE-ACD0661B0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7A0DC-6137-9342-B1D9-D63B2D0CF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C4741-D0FD-9541-A6C7-B89C158E404C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D8589-2221-8D49-8F72-A8A3EA785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4D38F-6EB3-1043-BA47-6D3518891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358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D45D-4E06-BE4B-8A36-4059C48E2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2D278-F202-D146-9912-92440A1EF4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5E5829-2D7C-5D40-AEC5-405EF1A7E2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3FB1F-18BC-B548-B749-C4DC07412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9B5B7-0301-6040-85D0-AE475552D570}" type="datetime1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E2C39B-8F39-9F47-BBB6-BB0A51487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01079-B212-5648-BBD3-AC0CABD9A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451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4BE53-8F7E-1549-832A-0CD8BD5D5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345BB-B15B-4247-BDDF-C688F3B7D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BF266-3686-9E46-A241-F9C31E4EBD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EF0A1F-C827-FC4D-9524-AC9DA54B18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76329D-2EB0-E54C-9F80-8511D128B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D03CC5-2337-EB4A-AC71-08C97DA64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9870C-32A0-7447-8E63-ADEEDE34B3FF}" type="datetime1">
              <a:rPr lang="en-US" smtClean="0"/>
              <a:t>10/4/18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D86206-765D-E84B-A0E6-02B841DE9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6184DA-9AC1-E046-B7FB-72CA5128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575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4EECC-5243-7F42-AF19-E2A061B90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5DA134-B413-454A-9804-9CAEA4792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819C4-3626-064A-9FD5-130DA582D11E}" type="datetime1">
              <a:rPr lang="en-US" smtClean="0"/>
              <a:t>10/4/18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F071FE-6EFE-7F41-8241-07F5BE2A7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4A8D88-7726-3948-8963-F41990C04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797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EE02B-AC77-2C48-90FD-593C7AAB9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679EB-93EF-B145-9BCB-20F253F271B2}" type="datetime1">
              <a:rPr lang="en-US" smtClean="0"/>
              <a:t>10/4/18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318D58-E9AE-FB4A-86F5-6AA5137B5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906274-D107-E944-ABC9-998F0300B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84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9885B-5CEC-5D46-BAC8-84B62E2A7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FA2FF-1558-E342-B672-CA0C258E7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C05717-2D94-4647-9ABC-934822638E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B4CFDC-8643-2B45-AC78-1ED4357CC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EA5AA-D88C-2C47-AC2D-6CCA6DF2706C}" type="datetime1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91A21-AFC8-1345-9699-7E89DC05A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23515-365C-824A-96CF-33B08B4FF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605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AC39D-7CA1-1040-9AF6-CAA135F4A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563E9-ECB1-724D-9833-614617510B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F3606-94FB-DC4D-9B58-C8D2DC5855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143BF-E247-A94F-B6B7-E83894F44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4310-6E56-B042-BC39-66C213BB0ACC}" type="datetime1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D5B4A0-77E1-474D-9D37-7FCE0D0E8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3C723C-A29D-0942-8E26-8F2E6FF84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32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06BB2D-DEF9-2049-B6EA-F7745FC19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9CA60-1B8B-E349-8102-DF39986AE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D14FC-607A-BD41-8781-8059E93171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8FEA1-E11E-6446-BBB3-D863FE7DC736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8D922-7F44-AC4D-8DBB-BA5B3D1503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32452-F602-1641-ADA8-04D349B68C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6EF6A-3E33-424C-B0B5-1298330E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01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boeing/osmnx" TargetMode="External"/><Relationship Id="rId2" Type="http://schemas.openxmlformats.org/officeDocument/2006/relationships/hyperlink" Target="https://geoffboeing.com/2016/11/osmnx-python-street-network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etworkx.github.io/" TargetMode="External"/><Relationship Id="rId4" Type="http://schemas.openxmlformats.org/officeDocument/2006/relationships/hyperlink" Target="https://en.wikipedia.org/wiki/OpenStreetMa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C74A4-22B3-3C46-AA44-43190F4473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5188" y="2469759"/>
            <a:ext cx="4645250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b="1" dirty="0"/>
              <a:t>SNXA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Street Network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8259DF-20F9-3F46-85E3-9D698F09B6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5188" y="5502600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/>
              <a:t>A CDC Foundational Services API</a:t>
            </a:r>
          </a:p>
          <a:p>
            <a:pPr algn="l"/>
            <a:r>
              <a:rPr lang="en-US" sz="2000" dirty="0"/>
              <a:t>Team 2 Hackathon 2018</a:t>
            </a:r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17403A-E830-D443-91D2-B18F3B6D9F2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9B34EE-A253-324C-8F36-AADFC0E9E48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46513" y="184150"/>
            <a:ext cx="3321831" cy="265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408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AB7FC91-6707-A34D-A5DB-AA7A1614EFC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60" y="284597"/>
            <a:ext cx="11167283" cy="63219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4C3FF1-39EC-EC48-A4B1-659A07B85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" y="104207"/>
            <a:ext cx="10515600" cy="815440"/>
          </a:xfrm>
        </p:spPr>
        <p:txBody>
          <a:bodyPr>
            <a:normAutofit/>
          </a:bodyPr>
          <a:lstStyle/>
          <a:p>
            <a:r>
              <a:rPr lang="en-US" sz="3600" b="1" dirty="0"/>
              <a:t>Under the Hood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A08073-AB88-CB45-B582-BCB105F22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10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E68E71-8D81-6D4B-9489-A3263D1EB66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95510" y="1568533"/>
            <a:ext cx="5816430" cy="4184650"/>
          </a:xfrm>
          <a:prstGeom prst="round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5DA303-30D8-F84E-89B6-33C967ABBE50}"/>
              </a:ext>
            </a:extLst>
          </p:cNvPr>
          <p:cNvSpPr txBox="1"/>
          <p:nvPr/>
        </p:nvSpPr>
        <p:spPr>
          <a:xfrm>
            <a:off x="100732" y="3554730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A76FEA-821E-0747-BF8E-8C1EB486AF4A}"/>
              </a:ext>
            </a:extLst>
          </p:cNvPr>
          <p:cNvSpPr txBox="1"/>
          <p:nvPr/>
        </p:nvSpPr>
        <p:spPr>
          <a:xfrm>
            <a:off x="2998121" y="5248354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C26DD3-8728-F04D-AB22-CD006E49E45C}"/>
              </a:ext>
            </a:extLst>
          </p:cNvPr>
          <p:cNvSpPr txBox="1"/>
          <p:nvPr/>
        </p:nvSpPr>
        <p:spPr>
          <a:xfrm>
            <a:off x="6678376" y="5848071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FF0000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400942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E3291-A3DD-664B-8BDB-2174777A9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</a:t>
            </a:r>
            <a:r>
              <a:rPr lang="en-US" dirty="0" err="1"/>
              <a:t>OSMnx</a:t>
            </a:r>
            <a:r>
              <a:rPr lang="en-US" dirty="0"/>
              <a:t> analytics for SNXA – 1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8C54A4-A3CA-F847-A1B0-0380099EC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5A4E67-044A-C04B-AD53-34CE4923131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5973" y="1530668"/>
            <a:ext cx="9315419" cy="492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511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A320E-FA24-E14A-A728-CFC6C5089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</a:t>
            </a:r>
            <a:r>
              <a:rPr lang="en-US" dirty="0" err="1"/>
              <a:t>OSMnx</a:t>
            </a:r>
            <a:r>
              <a:rPr lang="en-US" dirty="0"/>
              <a:t> analytics for SNXA –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76B72-89A2-BE44-8677-126527D81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12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19E63C-17DD-AE4E-96A9-E41EF6A570C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4474" y="1421140"/>
            <a:ext cx="6506057" cy="39443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7BD03D-5438-4A41-8D8A-07B5B619A5AC}"/>
              </a:ext>
            </a:extLst>
          </p:cNvPr>
          <p:cNvSpPr txBox="1"/>
          <p:nvPr/>
        </p:nvSpPr>
        <p:spPr>
          <a:xfrm>
            <a:off x="684474" y="5404505"/>
            <a:ext cx="44307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Point to point analysis using street network graphs help triangulate the culprit pump in the 1854 cholera outbreak.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9809AA-59B2-F147-BA56-F2F860FD916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07952" y="1370648"/>
            <a:ext cx="4589431" cy="40452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286F8B-D5A4-EC4F-894D-6341660431FE}"/>
              </a:ext>
            </a:extLst>
          </p:cNvPr>
          <p:cNvSpPr txBox="1"/>
          <p:nvPr/>
        </p:nvSpPr>
        <p:spPr>
          <a:xfrm>
            <a:off x="7487285" y="5415935"/>
            <a:ext cx="44307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Isochrone mapping to show walkability zones from a given point. In this figure, walkability zones from the Broad Street pump (can be output as shape file polygons).</a:t>
            </a:r>
          </a:p>
        </p:txBody>
      </p:sp>
    </p:spTree>
    <p:extLst>
      <p:ext uri="{BB962C8B-B14F-4D97-AF65-F5344CB8AC3E}">
        <p14:creationId xmlns:p14="http://schemas.microsoft.com/office/powerpoint/2010/main" val="415842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A9257C0-CC6C-C74E-9083-B641F0C6584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1E8478-DF0B-084C-98F8-4D17F5BAC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A86EF6A-3E33-424C-B0B5-1298330E586D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789B5C-3CBF-0447-8156-9C2769B8B3FA}"/>
              </a:ext>
            </a:extLst>
          </p:cNvPr>
          <p:cNvSpPr txBox="1"/>
          <p:nvPr/>
        </p:nvSpPr>
        <p:spPr>
          <a:xfrm>
            <a:off x="3909060" y="5615582"/>
            <a:ext cx="3475375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5400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891593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81FEF-211B-0040-AC0E-ACA687098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Performing Analytics on Graph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8AF0A7-F0F3-4641-B3F4-1DB6C6D1D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14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9BEE66-E99F-594B-AA15-58CF003CE109}"/>
              </a:ext>
            </a:extLst>
          </p:cNvPr>
          <p:cNvSpPr/>
          <p:nvPr/>
        </p:nvSpPr>
        <p:spPr>
          <a:xfrm>
            <a:off x="277191" y="6259810"/>
            <a:ext cx="107408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Boeing, Geoff. "</a:t>
            </a:r>
            <a:r>
              <a:rPr lang="en-US" sz="1200" dirty="0" err="1"/>
              <a:t>OSMnx</a:t>
            </a:r>
            <a:r>
              <a:rPr lang="en-US" sz="1200" dirty="0"/>
              <a:t>: New methods for acquiring, constructing, analyzing, and visualizing complex street networks." Computers, Environment and Urban Systems 65 (2017): 126-139.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EAA454-F77B-5346-9FDB-F5B927D88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21" y="1781810"/>
            <a:ext cx="5418351" cy="42303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CCFB094-B6B6-E147-A8D0-5BF095EB62A4}"/>
              </a:ext>
            </a:extLst>
          </p:cNvPr>
          <p:cNvSpPr txBox="1"/>
          <p:nvPr/>
        </p:nvSpPr>
        <p:spPr>
          <a:xfrm>
            <a:off x="3020391" y="2148840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61CB06-A873-B64B-B0B4-3E248A37FFA0}"/>
              </a:ext>
            </a:extLst>
          </p:cNvPr>
          <p:cNvSpPr txBox="1"/>
          <p:nvPr/>
        </p:nvSpPr>
        <p:spPr>
          <a:xfrm>
            <a:off x="1138251" y="3250049"/>
            <a:ext cx="734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9959275-1BC3-2049-90E2-7BFB0C4EEF3A}"/>
              </a:ext>
            </a:extLst>
          </p:cNvPr>
          <p:cNvCxnSpPr>
            <a:cxnSpLocks/>
          </p:cNvCxnSpPr>
          <p:nvPr/>
        </p:nvCxnSpPr>
        <p:spPr>
          <a:xfrm>
            <a:off x="1872426" y="3472656"/>
            <a:ext cx="73361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62B2BD-4D70-0A49-B814-596946CD448A}"/>
              </a:ext>
            </a:extLst>
          </p:cNvPr>
          <p:cNvCxnSpPr>
            <a:cxnSpLocks/>
          </p:cNvCxnSpPr>
          <p:nvPr/>
        </p:nvCxnSpPr>
        <p:spPr>
          <a:xfrm>
            <a:off x="1872426" y="3619381"/>
            <a:ext cx="366807" cy="609719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514E65B-5EE6-6F4B-92F6-1A05718517B6}"/>
              </a:ext>
            </a:extLst>
          </p:cNvPr>
          <p:cNvCxnSpPr>
            <a:cxnSpLocks/>
          </p:cNvCxnSpPr>
          <p:nvPr/>
        </p:nvCxnSpPr>
        <p:spPr>
          <a:xfrm flipV="1">
            <a:off x="3769775" y="2228850"/>
            <a:ext cx="825085" cy="104656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4FA4DCB-4A2D-684A-9C54-D99486DCB65B}"/>
              </a:ext>
            </a:extLst>
          </p:cNvPr>
          <p:cNvCxnSpPr>
            <a:cxnSpLocks/>
          </p:cNvCxnSpPr>
          <p:nvPr/>
        </p:nvCxnSpPr>
        <p:spPr>
          <a:xfrm>
            <a:off x="3769775" y="2424628"/>
            <a:ext cx="745075" cy="540584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D46A61B4-FEF9-AC49-8B39-49D4C91DD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6602" y="1552326"/>
            <a:ext cx="4291816" cy="421739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D992966-B810-F741-95C1-266E3878725A}"/>
              </a:ext>
            </a:extLst>
          </p:cNvPr>
          <p:cNvSpPr txBox="1"/>
          <p:nvPr/>
        </p:nvSpPr>
        <p:spPr>
          <a:xfrm>
            <a:off x="6423430" y="5754082"/>
            <a:ext cx="437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Street Network for Soho District, London, UK</a:t>
            </a:r>
          </a:p>
        </p:txBody>
      </p:sp>
    </p:spTree>
    <p:extLst>
      <p:ext uri="{BB962C8B-B14F-4D97-AF65-F5344CB8AC3E}">
        <p14:creationId xmlns:p14="http://schemas.microsoft.com/office/powerpoint/2010/main" val="2478111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F55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B028DC-DFB2-4D45-860A-7E6A9384B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What did we work on?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99F666-34D1-0B4B-89CF-77CA131502E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7547" y="687493"/>
            <a:ext cx="7058306" cy="349588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F96B2-5769-FA46-90B5-A5B8C60A4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2937509"/>
            <a:ext cx="3424739" cy="283257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2 – Create open source code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3 – Create an Open API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4 – Contribute to Foundation Services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5 – Come up with custom scenario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6F5E7C-B6C5-034F-83E1-C7DDD7E67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535157"/>
            <a:ext cx="973667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A86EF6A-3E33-424C-B0B5-1298330E586D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359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83E1F3-574A-3840-A9D3-60687587BF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8B04BE-0087-6D4A-BCCA-ADDD1B006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Scenario: Cholera Outbreak in London, 1854</a:t>
            </a:r>
            <a:br>
              <a:rPr lang="en-US" dirty="0"/>
            </a:br>
            <a:r>
              <a:rPr lang="en-US" dirty="0"/>
              <a:t>Beginning with the end in mind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F5F17-28AE-9F44-89DD-736BBC6D5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1854 Soho District, London, Dr. John Snow </a:t>
            </a:r>
            <a:r>
              <a:rPr lang="en-US" sz="2400" dirty="0">
                <a:latin typeface="+mj-lt"/>
              </a:rPr>
              <a:t>painstakingly mapped for weeks all the hundreds of deaths and 8 pump locations within Soho District. He also determined the walkability of the Broad Street pump and identified its catchment area.</a:t>
            </a:r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Using </a:t>
            </a:r>
            <a:r>
              <a:rPr lang="en-US" sz="2400" b="1" u="sng" dirty="0">
                <a:latin typeface="+mj-lt"/>
              </a:rPr>
              <a:t>SNXA</a:t>
            </a:r>
            <a:r>
              <a:rPr lang="en-US" sz="2400" dirty="0">
                <a:latin typeface="+mj-lt"/>
              </a:rPr>
              <a:t>, the </a:t>
            </a:r>
            <a:r>
              <a:rPr lang="en-US" sz="2400" b="1" u="sng" dirty="0">
                <a:latin typeface="+mj-lt"/>
              </a:rPr>
              <a:t>Street Networks API</a:t>
            </a:r>
            <a:r>
              <a:rPr lang="en-US" sz="2400" dirty="0">
                <a:latin typeface="+mj-lt"/>
              </a:rPr>
              <a:t> from CDC Foundational Services, Dr. John Snow:</a:t>
            </a:r>
          </a:p>
          <a:p>
            <a:pPr>
              <a:buClr>
                <a:srgbClr val="FF0000"/>
              </a:buClr>
              <a:buFont typeface="Wingdings" pitchFamily="2" charset="2"/>
              <a:buChar char="§"/>
            </a:pPr>
            <a:r>
              <a:rPr lang="en-US" sz="2400" dirty="0">
                <a:latin typeface="+mj-lt"/>
              </a:rPr>
              <a:t>Could have saved a lot of time calculating the distance values between pairs of pump and death locations (within 5 minutes)</a:t>
            </a:r>
          </a:p>
          <a:p>
            <a:pPr>
              <a:buClr>
                <a:srgbClr val="FF0000"/>
              </a:buClr>
              <a:buFont typeface="Wingdings" pitchFamily="2" charset="2"/>
              <a:buChar char="§"/>
            </a:pPr>
            <a:r>
              <a:rPr lang="en-US" sz="2400" dirty="0">
                <a:latin typeface="+mj-lt"/>
              </a:rPr>
              <a:t>Could have figured out that the Broad Street pump was indeed the culprit in the Soho District cholera outbreak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4C27B2-DDAD-FC4E-BD7E-5A312A154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A86EF6A-3E33-424C-B0B5-1298330E586D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331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86C32-FCE7-6E4E-B091-23949C401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/ Network Problems in Public Health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1B2B3-4128-C443-AE0D-A3AAE7194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Design of disease surveillance and control strategies [2] - transport networks is a key factor in driving the speed and extent of disease spread </a:t>
            </a:r>
          </a:p>
          <a:p>
            <a:r>
              <a:rPr lang="en-US" dirty="0"/>
              <a:t>Violence prevention [1] – space-time features of crime hotspots</a:t>
            </a:r>
          </a:p>
          <a:p>
            <a:r>
              <a:rPr lang="en-US" dirty="0"/>
              <a:t>Emergency medical service location and assignment problem [3]</a:t>
            </a:r>
          </a:p>
          <a:p>
            <a:r>
              <a:rPr lang="en-US" dirty="0"/>
              <a:t>Population health studies – Obesity and supermarket access [4], food deserts [5], traffic volume and street walkability [6]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555025-FB89-3941-B5E0-49E5B9AFE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13BE95-39DC-B344-BE73-C19E4573ABB0}"/>
              </a:ext>
            </a:extLst>
          </p:cNvPr>
          <p:cNvSpPr txBox="1"/>
          <p:nvPr/>
        </p:nvSpPr>
        <p:spPr>
          <a:xfrm>
            <a:off x="411480" y="5121037"/>
            <a:ext cx="105270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1 - </a:t>
            </a:r>
            <a:r>
              <a:rPr lang="en-US" sz="1200" dirty="0" err="1"/>
              <a:t>Shiode</a:t>
            </a:r>
            <a:r>
              <a:rPr lang="en-US" sz="1200" dirty="0"/>
              <a:t>, Shino, and </a:t>
            </a:r>
            <a:r>
              <a:rPr lang="en-US" sz="1200" dirty="0" err="1"/>
              <a:t>Narushige</a:t>
            </a:r>
            <a:r>
              <a:rPr lang="en-US" sz="1200" dirty="0"/>
              <a:t> </a:t>
            </a:r>
            <a:r>
              <a:rPr lang="en-US" sz="1200" dirty="0" err="1"/>
              <a:t>Shiode</a:t>
            </a:r>
            <a:r>
              <a:rPr lang="en-US" sz="1200" dirty="0"/>
              <a:t>. "Network-based space-time search-window technique for hotspot detection of street-level crime incidents." </a:t>
            </a:r>
            <a:r>
              <a:rPr lang="en-US" sz="1200" i="1" dirty="0"/>
              <a:t>International Journal of Geographical Information Science</a:t>
            </a:r>
            <a:r>
              <a:rPr lang="en-US" sz="1200" dirty="0"/>
              <a:t> 27.5 (2013): 866-882. 2 - </a:t>
            </a:r>
            <a:r>
              <a:rPr lang="en-US" sz="1200" dirty="0" err="1"/>
              <a:t>Strano</a:t>
            </a:r>
            <a:r>
              <a:rPr lang="en-US" sz="1200" dirty="0"/>
              <a:t>, Emanuele, et al. "Mapping road network communities for guiding disease surveillance and control strategies." Scientific Reports 8.1 (2018): 4744. 3 - Yang, Saini, Masoud </a:t>
            </a:r>
            <a:r>
              <a:rPr lang="en-US" sz="1200" dirty="0" err="1"/>
              <a:t>Hamedi</a:t>
            </a:r>
            <a:r>
              <a:rPr lang="en-US" sz="1200" dirty="0"/>
              <a:t>, and Ali </a:t>
            </a:r>
            <a:r>
              <a:rPr lang="en-US" sz="1200" dirty="0" err="1"/>
              <a:t>Haghani</a:t>
            </a:r>
            <a:r>
              <a:rPr lang="en-US" sz="1200" dirty="0"/>
              <a:t>. "Integrated approach for emergency medical service location and assignment problem." Transportation Research Record: Journal of the Transportation Research Board 1882 (2004): 184-192. 4 - </a:t>
            </a:r>
            <a:r>
              <a:rPr lang="en-US" sz="1200" dirty="0" err="1"/>
              <a:t>Drewnowski</a:t>
            </a:r>
            <a:r>
              <a:rPr lang="en-US" sz="1200" dirty="0"/>
              <a:t>, Adam, et al. "Obesity and supermarket access: proximity or price?." American journal of public health 102.8 (2012): e74-e80. 5 - Jiao, </a:t>
            </a:r>
            <a:r>
              <a:rPr lang="en-US" sz="1200" dirty="0" err="1"/>
              <a:t>Junfeng</a:t>
            </a:r>
            <a:r>
              <a:rPr lang="en-US" sz="1200" dirty="0"/>
              <a:t>, et al. "How to identify food deserts: measuring physical and economic access to supermarkets in King County, Washington." American journal of public health 102.10 (2012): e32-e39. 6 - Giles-</a:t>
            </a:r>
            <a:r>
              <a:rPr lang="en-US" sz="1200" dirty="0" err="1"/>
              <a:t>Corti</a:t>
            </a:r>
            <a:r>
              <a:rPr lang="en-US" sz="1200" dirty="0"/>
              <a:t>, Billie, et al. "School site and the potential to walk to school: The impact of street connectivity and traffic exposure in school neighborhoods." Health &amp; place 17.2 (2011): 545-550.</a:t>
            </a:r>
          </a:p>
        </p:txBody>
      </p:sp>
    </p:spTree>
    <p:extLst>
      <p:ext uri="{BB962C8B-B14F-4D97-AF65-F5344CB8AC3E}">
        <p14:creationId xmlns:p14="http://schemas.microsoft.com/office/powerpoint/2010/main" val="551085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12F95-52E1-2141-9381-B0EAA5EF4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Street Networks API: Open Source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85432-FB56-2D4D-89DC-C8660754E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OSMnx</a:t>
            </a:r>
            <a:r>
              <a:rPr lang="en-US" b="1" dirty="0"/>
              <a:t>: </a:t>
            </a:r>
            <a:r>
              <a:rPr lang="en-US" dirty="0"/>
              <a:t>A Python package for downloading administrative boundary shapes and street networks from OpenStreetMap. It allows you to easily construct, project, visualize, and analyze complex street networks in Python with </a:t>
            </a:r>
            <a:r>
              <a:rPr lang="en-US" dirty="0" err="1"/>
              <a:t>NetworkX</a:t>
            </a:r>
            <a:r>
              <a:rPr lang="en-US" dirty="0"/>
              <a:t>. [1] </a:t>
            </a:r>
          </a:p>
          <a:p>
            <a:pPr lvl="1"/>
            <a:r>
              <a:rPr lang="en-US" dirty="0"/>
              <a:t>On GitHub [2]</a:t>
            </a:r>
          </a:p>
          <a:p>
            <a:r>
              <a:rPr lang="en-US" dirty="0"/>
              <a:t> </a:t>
            </a:r>
            <a:r>
              <a:rPr lang="en-US" b="1" dirty="0"/>
              <a:t>Open Street Maps:</a:t>
            </a:r>
            <a:r>
              <a:rPr lang="en-US" dirty="0"/>
              <a:t> A collaborative project to create a free editable map of the world. [3]</a:t>
            </a:r>
          </a:p>
          <a:p>
            <a:r>
              <a:rPr lang="en-US" b="1" dirty="0" err="1"/>
              <a:t>NetworkX</a:t>
            </a:r>
            <a:r>
              <a:rPr lang="en-US" b="1" dirty="0"/>
              <a:t>:</a:t>
            </a:r>
            <a:r>
              <a:rPr lang="en-US" dirty="0"/>
              <a:t> A Python package for the creation, manipulation, and study of the structure, dynamics, and functions of complex networks. [4]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50A9D8-5971-3644-8CFC-E1BAC2ED0D40}"/>
              </a:ext>
            </a:extLst>
          </p:cNvPr>
          <p:cNvSpPr txBox="1"/>
          <p:nvPr/>
        </p:nvSpPr>
        <p:spPr>
          <a:xfrm>
            <a:off x="442914" y="6176963"/>
            <a:ext cx="10910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1 - </a:t>
            </a:r>
            <a:r>
              <a:rPr lang="en-US" sz="1200" dirty="0" err="1"/>
              <a:t>OSMnx</a:t>
            </a:r>
            <a:r>
              <a:rPr lang="en-US" sz="1200" dirty="0"/>
              <a:t>: Python for Street Networks - </a:t>
            </a:r>
            <a:r>
              <a:rPr lang="en-US" sz="1200" dirty="0">
                <a:hlinkClick r:id="rId2"/>
              </a:rPr>
              <a:t>https://geoffboeing.com/2016/11/osmnx-python-street-networks/</a:t>
            </a:r>
            <a:r>
              <a:rPr lang="en-US" sz="1200" dirty="0"/>
              <a:t> 2 – </a:t>
            </a:r>
            <a:r>
              <a:rPr lang="en-US" sz="1200" dirty="0" err="1"/>
              <a:t>OSMnx</a:t>
            </a:r>
            <a:r>
              <a:rPr lang="en-US" sz="1200" dirty="0"/>
              <a:t> GitHub Page - </a:t>
            </a:r>
            <a:r>
              <a:rPr lang="en-US" sz="1200" dirty="0">
                <a:hlinkClick r:id="rId3"/>
              </a:rPr>
              <a:t>https://github.com/gboeing/osmnx</a:t>
            </a:r>
            <a:r>
              <a:rPr lang="en-US" sz="1200" dirty="0"/>
              <a:t>. 3 – OSM Wikipedia - </a:t>
            </a:r>
            <a:r>
              <a:rPr lang="en-US" sz="1200" dirty="0">
                <a:hlinkClick r:id="rId4"/>
              </a:rPr>
              <a:t>https://en.wikipedia.org/wiki/OpenStreetMap</a:t>
            </a:r>
            <a:r>
              <a:rPr lang="en-US" sz="1200" dirty="0"/>
              <a:t>. 4 – </a:t>
            </a:r>
            <a:r>
              <a:rPr lang="en-US" sz="1200" dirty="0" err="1"/>
              <a:t>NetworkX</a:t>
            </a:r>
            <a:r>
              <a:rPr lang="en-US" sz="1200" dirty="0"/>
              <a:t> Page - </a:t>
            </a:r>
            <a:r>
              <a:rPr lang="en-US" sz="1200" dirty="0">
                <a:hlinkClick r:id="rId5"/>
              </a:rPr>
              <a:t>https://networkx.github.io/</a:t>
            </a:r>
            <a:r>
              <a:rPr lang="en-US" sz="1200" dirty="0"/>
              <a:t>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966FF7-3645-D247-9575-9FDAFED92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880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160FDE-3416-784C-94BC-440809AC8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Street Networks API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9B789-84F4-124E-BA0D-A71A7A93E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A86EF6A-3E33-424C-B0B5-1298330E586D}" type="slidenum">
              <a:rPr lang="en-US" sz="10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 sz="1000">
              <a:solidFill>
                <a:srgbClr val="898989"/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9A6147DD-E426-4594-B5F1-446E0578EA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9726334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37207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E1F10-FF41-F241-97A2-2C1DE310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API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992579-9571-A848-B05A-0A6782410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CBEAFD-849D-7F49-83B5-E78ACB07010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9396" y="1642673"/>
            <a:ext cx="6512604" cy="44862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965371-76A6-3D47-8A22-164FC53F04E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542" y="1646238"/>
            <a:ext cx="5726748" cy="448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62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3AD1A-499A-3446-82FC-E50842C0B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Uploading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EA0B35-4835-8948-AD4B-4C860514E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567599"/>
            <a:ext cx="7679188" cy="478875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208436-7760-684D-B59A-FC1483C98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6EF6A-3E33-424C-B0B5-1298330E586D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E10DB4-3710-5640-BE75-A1E02DA9048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3419" y="552926"/>
            <a:ext cx="5992863" cy="7615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947DC2-742B-5D48-928B-38B3FDBE162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73660" y="1296910"/>
            <a:ext cx="2903220" cy="18591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492751-CC5C-9043-8384-8C9E350A4BD4}"/>
              </a:ext>
            </a:extLst>
          </p:cNvPr>
          <p:cNvSpPr txBox="1"/>
          <p:nvPr/>
        </p:nvSpPr>
        <p:spPr>
          <a:xfrm>
            <a:off x="283930" y="1567599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078ECB-9893-8449-9D49-9F91B895C50C}"/>
              </a:ext>
            </a:extLst>
          </p:cNvPr>
          <p:cNvSpPr txBox="1"/>
          <p:nvPr/>
        </p:nvSpPr>
        <p:spPr>
          <a:xfrm>
            <a:off x="5626000" y="527469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A73322-9121-434C-BB6D-AEEEB5B31EF8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61165" y="3356184"/>
            <a:ext cx="2928210" cy="20116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AAEB874-E1EF-ED4B-A682-5A7758AF2524}"/>
              </a:ext>
            </a:extLst>
          </p:cNvPr>
          <p:cNvSpPr txBox="1"/>
          <p:nvPr/>
        </p:nvSpPr>
        <p:spPr>
          <a:xfrm>
            <a:off x="8957697" y="2771468"/>
            <a:ext cx="2559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Potential streaming input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8BE066-A1ED-0C44-9918-E41AD51D3E4D}"/>
              </a:ext>
            </a:extLst>
          </p:cNvPr>
          <p:cNvSpPr/>
          <p:nvPr/>
        </p:nvSpPr>
        <p:spPr>
          <a:xfrm>
            <a:off x="8610600" y="5492775"/>
            <a:ext cx="329945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Ethereum-powered smart contract for immutability, transparency and audit purposes </a:t>
            </a:r>
          </a:p>
        </p:txBody>
      </p:sp>
    </p:spTree>
    <p:extLst>
      <p:ext uri="{BB962C8B-B14F-4D97-AF65-F5344CB8AC3E}">
        <p14:creationId xmlns:p14="http://schemas.microsoft.com/office/powerpoint/2010/main" val="1560014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3B1633-6ED4-5647-9EF8-D837F3405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Using </a:t>
            </a:r>
            <a:r>
              <a:rPr lang="en-US" sz="2400" dirty="0" err="1">
                <a:solidFill>
                  <a:schemeClr val="bg1"/>
                </a:solidFill>
              </a:rPr>
              <a:t>Jupyter</a:t>
            </a:r>
            <a:r>
              <a:rPr lang="en-US" sz="2400" dirty="0">
                <a:solidFill>
                  <a:schemeClr val="bg1"/>
                </a:solidFill>
              </a:rPr>
              <a:t> Notebook running </a:t>
            </a:r>
            <a:r>
              <a:rPr lang="en-US" sz="2400" dirty="0" err="1">
                <a:solidFill>
                  <a:schemeClr val="bg1"/>
                </a:solidFill>
              </a:rPr>
              <a:t>osmnx</a:t>
            </a:r>
            <a:r>
              <a:rPr lang="en-US" sz="2400" dirty="0">
                <a:solidFill>
                  <a:schemeClr val="bg1"/>
                </a:solidFill>
              </a:rPr>
              <a:t> to test the </a:t>
            </a:r>
            <a:r>
              <a:rPr lang="en-US" sz="2400" dirty="0" err="1">
                <a:solidFill>
                  <a:schemeClr val="bg1"/>
                </a:solidFill>
              </a:rPr>
              <a:t>GraphML</a:t>
            </a:r>
            <a:r>
              <a:rPr lang="en-US" sz="2400" dirty="0">
                <a:solidFill>
                  <a:schemeClr val="bg1"/>
                </a:solidFill>
              </a:rPr>
              <a:t> output from the API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B7424BF-EC23-47B3-9044-1A7DA38E5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Call to </a:t>
            </a:r>
            <a:r>
              <a:rPr lang="en-US" sz="2000" dirty="0" err="1">
                <a:solidFill>
                  <a:schemeClr val="bg1"/>
                </a:solidFill>
              </a:rPr>
              <a:t>graph_from_place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osmnx</a:t>
            </a:r>
            <a:r>
              <a:rPr lang="en-US" sz="2000" dirty="0">
                <a:solidFill>
                  <a:schemeClr val="bg1"/>
                </a:solidFill>
              </a:rPr>
              <a:t> function through the SNXA API</a:t>
            </a:r>
          </a:p>
          <a:p>
            <a:r>
              <a:rPr lang="en-US" sz="2000" dirty="0">
                <a:solidFill>
                  <a:schemeClr val="bg1"/>
                </a:solidFill>
              </a:rPr>
              <a:t>Resulting </a:t>
            </a:r>
            <a:r>
              <a:rPr lang="en-US" sz="2000" dirty="0" err="1">
                <a:solidFill>
                  <a:schemeClr val="bg1"/>
                </a:solidFill>
              </a:rPr>
              <a:t>GraphML</a:t>
            </a:r>
            <a:r>
              <a:rPr lang="en-US" sz="2000" dirty="0">
                <a:solidFill>
                  <a:schemeClr val="bg1"/>
                </a:solidFill>
              </a:rPr>
              <a:t> text output</a:t>
            </a:r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F056CE13-8BDB-AD42-B7A4-326DA9A95DD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97762" y="3021997"/>
            <a:ext cx="5533075" cy="321980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5EACD-142A-B14A-9155-13A18E0C6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9512" y="6356350"/>
            <a:ext cx="106428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A86EF6A-3E33-424C-B0B5-1298330E586D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52651B-6173-C645-B702-9374777E18F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7763" y="352067"/>
            <a:ext cx="5533074" cy="385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38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663</Words>
  <Application>Microsoft Macintosh PowerPoint</Application>
  <PresentationFormat>Widescreen</PresentationFormat>
  <Paragraphs>66</Paragraphs>
  <Slides>14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SNXA  Street Network Analytics</vt:lpstr>
      <vt:lpstr>What did we work on?</vt:lpstr>
      <vt:lpstr>Scenario: Cholera Outbreak in London, 1854 Beginning with the end in mind</vt:lpstr>
      <vt:lpstr>Graph / Network Problems in Public Health</vt:lpstr>
      <vt:lpstr>The Street Networks API: Open Source Components</vt:lpstr>
      <vt:lpstr>Street Networks API</vt:lpstr>
      <vt:lpstr>Open API</vt:lpstr>
      <vt:lpstr>Uploading Data</vt:lpstr>
      <vt:lpstr>Using Jupyter Notebook running osmnx to test the GraphML output from the API</vt:lpstr>
      <vt:lpstr>Under the Hood</vt:lpstr>
      <vt:lpstr>More OSMnx analytics for SNXA – 1 </vt:lpstr>
      <vt:lpstr>More OSMnx analytics for SNXA – 2</vt:lpstr>
      <vt:lpstr>PowerPoint Presentation</vt:lpstr>
      <vt:lpstr>Performing Analytics on Graph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Street Networks API</dc:title>
  <dc:creator>Herman Tolentino</dc:creator>
  <cp:lastModifiedBy>Herman Tolentino</cp:lastModifiedBy>
  <cp:revision>36</cp:revision>
  <dcterms:created xsi:type="dcterms:W3CDTF">2018-10-03T15:55:51Z</dcterms:created>
  <dcterms:modified xsi:type="dcterms:W3CDTF">2018-10-04T18:36:08Z</dcterms:modified>
</cp:coreProperties>
</file>

<file path=docProps/thumbnail.jpeg>
</file>